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76" r:id="rId4"/>
    <p:sldId id="279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286" r:id="rId13"/>
    <p:sldId id="285" r:id="rId14"/>
    <p:sldId id="289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355" userDrawn="1">
          <p15:clr>
            <a:srgbClr val="A4A3A4"/>
          </p15:clr>
        </p15:guide>
        <p15:guide id="4" orient="horz" pos="731" userDrawn="1">
          <p15:clr>
            <a:srgbClr val="A4A3A4"/>
          </p15:clr>
        </p15:guide>
        <p15:guide id="5" orient="horz" pos="831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pos="402" userDrawn="1">
          <p15:clr>
            <a:srgbClr val="A4A3A4"/>
          </p15:clr>
        </p15:guide>
        <p15:guide id="8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  <a:srgbClr val="706F6F"/>
    <a:srgbClr val="575756"/>
    <a:srgbClr val="E40521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4042"/>
        <p:guide pos="302"/>
        <p:guide pos="7355"/>
        <p:guide orient="horz" pos="731"/>
        <p:guide orient="horz" pos="831"/>
        <p:guide orient="horz" pos="3952"/>
        <p:guide pos="402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78D40-BB3E-448B-A342-2E68C42DC2F2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2089B-A67F-452B-A4C6-95ED5B6C7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2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DADFB324-59EC-D066-3DBF-46CDA3863634}"/>
              </a:ext>
            </a:extLst>
          </p:cNvPr>
          <p:cNvSpPr/>
          <p:nvPr userDrawn="1"/>
        </p:nvSpPr>
        <p:spPr>
          <a:xfrm>
            <a:off x="0" y="0"/>
            <a:ext cx="8802478" cy="6858000"/>
          </a:xfrm>
          <a:custGeom>
            <a:avLst/>
            <a:gdLst>
              <a:gd name="connsiteX0" fmla="*/ 0 w 8802478"/>
              <a:gd name="connsiteY0" fmla="*/ 0 h 6858000"/>
              <a:gd name="connsiteX1" fmla="*/ 7645644 w 8802478"/>
              <a:gd name="connsiteY1" fmla="*/ 0 h 6858000"/>
              <a:gd name="connsiteX2" fmla="*/ 7671725 w 8802478"/>
              <a:gd name="connsiteY2" fmla="*/ 30289 h 6858000"/>
              <a:gd name="connsiteX3" fmla="*/ 8802478 w 8802478"/>
              <a:gd name="connsiteY3" fmla="*/ 4088737 h 6858000"/>
              <a:gd name="connsiteX4" fmla="*/ 8388151 w 8802478"/>
              <a:gd name="connsiteY4" fmla="*/ 6771873 h 6858000"/>
              <a:gd name="connsiteX5" fmla="*/ 8355592 w 8802478"/>
              <a:gd name="connsiteY5" fmla="*/ 6858000 h 6858000"/>
              <a:gd name="connsiteX6" fmla="*/ 4397312 w 8802478"/>
              <a:gd name="connsiteY6" fmla="*/ 6858000 h 6858000"/>
              <a:gd name="connsiteX7" fmla="*/ 4397311 w 8802478"/>
              <a:gd name="connsiteY7" fmla="*/ 6857999 h 6858000"/>
              <a:gd name="connsiteX8" fmla="*/ 0 w 8802478"/>
              <a:gd name="connsiteY8" fmla="*/ 6857999 h 6858000"/>
              <a:gd name="connsiteX9" fmla="*/ 0 w 8802478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02478" h="6858000">
                <a:moveTo>
                  <a:pt x="0" y="0"/>
                </a:moveTo>
                <a:lnTo>
                  <a:pt x="7645644" y="0"/>
                </a:lnTo>
                <a:lnTo>
                  <a:pt x="7671725" y="30289"/>
                </a:lnTo>
                <a:cubicBezTo>
                  <a:pt x="8351262" y="880693"/>
                  <a:pt x="8802478" y="2380481"/>
                  <a:pt x="8802478" y="4088737"/>
                </a:cubicBezTo>
                <a:cubicBezTo>
                  <a:pt x="8802478" y="5082631"/>
                  <a:pt x="8649735" y="6005956"/>
                  <a:pt x="8388151" y="6771873"/>
                </a:cubicBezTo>
                <a:lnTo>
                  <a:pt x="8355592" y="6858000"/>
                </a:lnTo>
                <a:lnTo>
                  <a:pt x="4397312" y="6858000"/>
                </a:lnTo>
                <a:lnTo>
                  <a:pt x="4397311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A52EB1-B30F-FD56-7688-1805F9B300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877" t="5335" r="43814" b="5334"/>
          <a:stretch/>
        </p:blipFill>
        <p:spPr>
          <a:xfrm flipH="1" flipV="1">
            <a:off x="7160963" y="-4"/>
            <a:ext cx="5031036" cy="68580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46CAE2-A234-815E-7A42-8B8DBF1FAF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2562" y="3050138"/>
            <a:ext cx="3067526" cy="779990"/>
          </a:xfrm>
          <a:prstGeom prst="rect">
            <a:avLst/>
          </a:prstGeom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A48CF5C9-C299-1476-6B63-72D730CAB8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2594" y="2709710"/>
            <a:ext cx="6974423" cy="683486"/>
          </a:xfrm>
        </p:spPr>
        <p:txBody>
          <a:bodyPr>
            <a:normAutofit/>
          </a:bodyPr>
          <a:lstStyle>
            <a:lvl1pPr marL="0" indent="0">
              <a:buNone/>
              <a:defRPr sz="3900" b="1">
                <a:solidFill>
                  <a:srgbClr val="E40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4DAE3151-FC4F-19C8-3ABA-7F28BFC0BF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2594" y="3415669"/>
            <a:ext cx="6975820" cy="38515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40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>
                <a:solidFill>
                  <a:srgbClr val="E40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9C362FA5-9600-D87A-517C-4A1CA4DB90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2594" y="3799424"/>
            <a:ext cx="6975820" cy="38515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E40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1">
                <a:solidFill>
                  <a:srgbClr val="E4052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6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5C738-0934-ADEF-23F2-0B3A307C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47B2E1-DBCA-6EF0-1E26-1AF612D40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127AC6-01E6-CA9E-4C8C-E131399A5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D0A8-E372-4FAA-82A1-73F4032B292A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BB8922-FAE3-2E90-1CB0-08EE68D6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295CE4-A036-6F08-394B-5F546A72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8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85F920-BF88-26D6-A52C-81A05C7A52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DD49C7-9327-063D-711E-A9EC84F66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643D2-004F-559B-69C1-6067725AE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D0A8-E372-4FAA-82A1-73F4032B292A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C27B5F-CC26-AC18-D419-3EEA0EFC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A1C107-9113-826D-D3A2-BF6F24CF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0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8A8E15-3F76-62FD-D271-2B33588DC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831" t="5335" r="43814" b="5334"/>
          <a:stretch/>
        </p:blipFill>
        <p:spPr>
          <a:xfrm flipH="1" flipV="1">
            <a:off x="958467" y="-5"/>
            <a:ext cx="1994053" cy="6858001"/>
          </a:xfrm>
          <a:prstGeom prst="rect">
            <a:avLst/>
          </a:prstGeom>
        </p:spPr>
      </p:pic>
      <p:sp>
        <p:nvSpPr>
          <p:cNvPr id="9" name="Текст 13">
            <a:extLst>
              <a:ext uri="{FF2B5EF4-FFF2-40B4-BE49-F238E27FC236}">
                <a16:creationId xmlns:a16="http://schemas.microsoft.com/office/drawing/2014/main" id="{85FA4F89-E4B7-8A35-9BE3-732738BCD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260" y="2698690"/>
            <a:ext cx="4486007" cy="1553821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Текст 15">
            <a:extLst>
              <a:ext uri="{FF2B5EF4-FFF2-40B4-BE49-F238E27FC236}">
                <a16:creationId xmlns:a16="http://schemas.microsoft.com/office/drawing/2014/main" id="{C6391D9B-8EA0-1134-ED5A-5D639ADBAC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31697" y="2214830"/>
            <a:ext cx="3351272" cy="38515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sp>
        <p:nvSpPr>
          <p:cNvPr id="11" name="Текст 15">
            <a:extLst>
              <a:ext uri="{FF2B5EF4-FFF2-40B4-BE49-F238E27FC236}">
                <a16:creationId xmlns:a16="http://schemas.microsoft.com/office/drawing/2014/main" id="{8D511139-D0CF-8959-52D9-6DC287FB8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1697" y="2885024"/>
            <a:ext cx="3351272" cy="38515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A706B07-8BCF-D647-D43E-3ACBC4E018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1697" y="3557051"/>
            <a:ext cx="3351272" cy="38515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E4DBCAAA-54B0-B8A5-7C11-FA71F2C939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31697" y="4227245"/>
            <a:ext cx="3351272" cy="38515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2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3">
            <a:extLst>
              <a:ext uri="{FF2B5EF4-FFF2-40B4-BE49-F238E27FC236}">
                <a16:creationId xmlns:a16="http://schemas.microsoft.com/office/drawing/2014/main" id="{8F7B3343-C7AE-6AA5-7B2A-8B6FFAA2E3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2243" y="2952077"/>
            <a:ext cx="6402942" cy="155382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333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C85B0F-FAE0-FBED-3E6C-6CECD8F9FC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607" t="5335" r="43814" b="5334"/>
          <a:stretch/>
        </p:blipFill>
        <p:spPr>
          <a:xfrm rot="5400000" flipH="1" flipV="1">
            <a:off x="4108729" y="-1225274"/>
            <a:ext cx="3974544" cy="121920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B7D873-4968-61B2-A198-C395C426E9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7730" y="2332353"/>
            <a:ext cx="9496540" cy="8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3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5716216-3626-F8A8-F019-442D8B533192}"/>
              </a:ext>
            </a:extLst>
          </p:cNvPr>
          <p:cNvSpPr/>
          <p:nvPr userDrawn="1"/>
        </p:nvSpPr>
        <p:spPr>
          <a:xfrm>
            <a:off x="495759" y="1167788"/>
            <a:ext cx="11182121" cy="5266063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55978F8-42BB-23B2-BF04-FCAEA62B423B}"/>
              </a:ext>
            </a:extLst>
          </p:cNvPr>
          <p:cNvSpPr/>
          <p:nvPr userDrawn="1"/>
        </p:nvSpPr>
        <p:spPr>
          <a:xfrm>
            <a:off x="1476260" y="1586429"/>
            <a:ext cx="4560983" cy="2192357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252220-BBE2-458B-4A58-0A6E253A51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4258" y="152702"/>
            <a:ext cx="3067526" cy="779990"/>
          </a:xfrm>
          <a:prstGeom prst="rect">
            <a:avLst/>
          </a:prstGeom>
        </p:spPr>
      </p:pic>
      <p:sp>
        <p:nvSpPr>
          <p:cNvPr id="14" name="Текст 15">
            <a:extLst>
              <a:ext uri="{FF2B5EF4-FFF2-40B4-BE49-F238E27FC236}">
                <a16:creationId xmlns:a16="http://schemas.microsoft.com/office/drawing/2014/main" id="{F8FD26EC-8279-2768-2807-9058FB546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2" y="386030"/>
            <a:ext cx="3351272" cy="385150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DEC76E8-D084-EE95-A4B6-03669F6EBF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700" y="1585913"/>
            <a:ext cx="4560888" cy="220345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C106BAF5-A41E-F8BC-89C1-6377F76B69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7190" y="2025707"/>
            <a:ext cx="3351272" cy="385150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1A03065D-1F9D-3C3C-11C8-EA51BF36B6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4335" y="2574714"/>
            <a:ext cx="3365963" cy="730345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99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D96EF-2127-3E49-5F9D-C3B62234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494694-3C50-53D0-9AC4-DACB41D5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D0A8-E372-4FAA-82A1-73F4032B292A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E44DB6-9304-C899-011A-7FA72354B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647E81-38F4-90F9-6499-8699DF49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6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925024-B960-E49D-500C-1035A0E5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D0A8-E372-4FAA-82A1-73F4032B292A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F558E6-19F2-4F74-CB11-9B7B2030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3099A1-B27E-705D-CAAB-B6999BE1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39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6330F-3D80-8EA8-9B57-AF76ED73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FCA44B-4A2F-D963-34C1-5AD36D495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F5A93F-7E8D-5A3C-FEFC-D1A5A4A83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239A21-A138-AEA4-9D5A-E13D511E2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D0A8-E372-4FAA-82A1-73F4032B292A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144730-303C-9B17-FE70-6FBB663C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525B0A-8F2C-17DB-5A1A-B00BE657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78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E53A6-5585-ADE4-9169-9328FE20A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A6BF9A-12AE-5A65-B8F3-9A69E644FA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71ACB2-2482-A5B5-85BE-D79E5ADDF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C0C664-3A24-2311-D095-77EF2374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D0A8-E372-4FAA-82A1-73F4032B292A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ABE29D-143B-1251-9202-02742826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3795F0-DD71-F692-C9D1-A2DF9D7C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8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A633B-0A58-C4ED-28C8-9A0A1ACB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7C803B-5501-D0FA-9CD5-706C9D4DE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1AD66-4760-952D-1FFD-B9DC25BF0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D0A8-E372-4FAA-82A1-73F4032B292A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3E9832-142B-70AB-7E3F-97CEFA4201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614E8D-7B3D-0A0A-A865-CAA1B48D3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A440-9BEF-4AC7-8FCB-2FCA3AEFF3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04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df-trading.ru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df-trading.ru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33">
            <a:extLst>
              <a:ext uri="{FF2B5EF4-FFF2-40B4-BE49-F238E27FC236}">
                <a16:creationId xmlns:a16="http://schemas.microsoft.com/office/drawing/2014/main" id="{5A38F30D-3078-896A-1E01-EE52C81B2F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Заявка на открытие дилерского центра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F87B7A5B-FF6B-F3F4-35DC-FEE256E998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__(название города)___</a:t>
            </a: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1B7A3DF2-CADE-8223-D3F9-400A36038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__(название компании)___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15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6221491" cy="385150"/>
          </a:xfrm>
        </p:spPr>
        <p:txBody>
          <a:bodyPr/>
          <a:lstStyle/>
          <a:p>
            <a:r>
              <a:rPr lang="ru-RU" dirty="0"/>
              <a:t>ФОТОГРАФИИ ПРЕДЛАГАЕМОГО ДЦ ВНУТРИ</a:t>
            </a:r>
          </a:p>
        </p:txBody>
      </p:sp>
    </p:spTree>
    <p:extLst>
      <p:ext uri="{BB962C8B-B14F-4D97-AF65-F5344CB8AC3E}">
        <p14:creationId xmlns:p14="http://schemas.microsoft.com/office/powerpoint/2010/main" val="133634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6427679" cy="385150"/>
          </a:xfrm>
        </p:spPr>
        <p:txBody>
          <a:bodyPr/>
          <a:lstStyle/>
          <a:p>
            <a:r>
              <a:rPr lang="ru-RU" dirty="0"/>
              <a:t>ПЛАН РАЗМЕЩЕНИЯ НАРУЖНОЙ ИДЕНТИФИКАЦИИ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18" t="3327" r="52924" b="3517"/>
          <a:stretch/>
        </p:blipFill>
        <p:spPr>
          <a:xfrm>
            <a:off x="638175" y="3261659"/>
            <a:ext cx="4724400" cy="3012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4" y="1319213"/>
            <a:ext cx="10858501" cy="1353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2692" t="2337" r="1507" b="2984"/>
          <a:stretch/>
        </p:blipFill>
        <p:spPr>
          <a:xfrm>
            <a:off x="6203575" y="3248211"/>
            <a:ext cx="5293099" cy="30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4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5791185" cy="385150"/>
          </a:xfrm>
        </p:spPr>
        <p:txBody>
          <a:bodyPr/>
          <a:lstStyle/>
          <a:p>
            <a:r>
              <a:rPr lang="ru-RU" dirty="0"/>
              <a:t>ПЛАНИРОВКА ВЫСТАВОЧНОГО ЗАЛА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8175" y="1338012"/>
            <a:ext cx="10858500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/>
              <a:t>Пожалуйста, разместите план помещения с указанием периметра, площади и размещения функциональных зон (автомобили/ рабочие места и пр.)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0192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2" y="386030"/>
            <a:ext cx="6508362" cy="385150"/>
          </a:xfrm>
        </p:spPr>
        <p:txBody>
          <a:bodyPr/>
          <a:lstStyle/>
          <a:p>
            <a:r>
              <a:rPr lang="ru-RU" dirty="0"/>
              <a:t>ОРГАНИЗАЦИОННАЯ СТРУКТУРА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760459"/>
              </p:ext>
            </p:extLst>
          </p:nvPr>
        </p:nvGraphicFramePr>
        <p:xfrm>
          <a:off x="638175" y="1319211"/>
          <a:ext cx="10858500" cy="495458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1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3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НАЗВАНИЕ ДОЛЖНОСТИ</a:t>
                      </a:r>
                    </a:p>
                  </a:txBody>
                  <a:tcPr marL="7620" marR="7620" marT="7620" marB="0" anchor="ctr"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КОЛИЧЕСТВО СОТРУДНИКОВ</a:t>
                      </a:r>
                    </a:p>
                  </a:txBody>
                  <a:tcPr marL="7620" marR="7620" marT="7620" marB="0" anchor="ctr"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ВЫДЕЛЕННЫЕ/</a:t>
                      </a:r>
                      <a:r>
                        <a:rPr lang="ru-RU" sz="1400" b="1" u="none" strike="noStrike" kern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СОВМЕЩЕНИЕ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РУКОВОДСТВО ДИЛЕРСКОГО ЦЕНТРА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РУКОВОДИТЕЛЬ ОТДЕЛА ПРОДАЖ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МЕНЕДЖЕРЫ ОТДЕЛА ПРОДАЖ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МЕНЕДЖЕРЫ ПО ФИНАНСОВЫМ УСЛУГАМ (ОСИК)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1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ОТДЕЛА СЕРВИСА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1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ОТДЕЛА ЗАПАСНЫХ ЧАСТЕЙ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1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КОНСУЛЬТАНТ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СЕРВИСУ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1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МЕНЕДЖЕРЫ ПО ГАРАНТИИ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1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МАСТЕР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ЦЕХА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3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96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638175" y="1319213"/>
            <a:ext cx="10858500" cy="48101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В случае, если Вы считаете необходимым дополнить заявку фотографиями, либо иными материалами, просим добавить в релевантный раздел шаблона ссылку на них (</a:t>
            </a:r>
            <a:r>
              <a:rPr lang="en-US" sz="1600" dirty="0" err="1"/>
              <a:t>Yandex</a:t>
            </a:r>
            <a:r>
              <a:rPr lang="en-US" sz="1600" dirty="0"/>
              <a:t> </a:t>
            </a:r>
            <a:r>
              <a:rPr lang="ru-RU" sz="1600" dirty="0"/>
              <a:t>диск).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Ваша заявка будет рассмотрена в соответствии с приоритетами по развитию дилерской сети и в случае заинтересованности в открытии в Вашем городе мы свяжемся с Вами по указанным в шаблоне контактам в течение 5 рабочих дней.</a:t>
            </a:r>
            <a:br>
              <a:rPr lang="ru-RU" sz="1600" dirty="0"/>
            </a:br>
            <a:r>
              <a:rPr lang="ru-RU" sz="1600" dirty="0"/>
              <a:t>В случае, если предлагаемый для открытия город не входит в приоритеты, мы сохраним Ваше предложение в «банке заявок» и обязательно вернёмся к ней в случае необходимости.</a:t>
            </a: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С уважением,</a:t>
            </a:r>
            <a:br>
              <a:rPr lang="ru-RU" sz="1600" dirty="0"/>
            </a:br>
            <a:r>
              <a:rPr lang="ru-RU" sz="1600" dirty="0"/>
              <a:t>отдел развития дилерской сети, ООО «Моторинвест»</a:t>
            </a:r>
            <a:br>
              <a:rPr lang="ru-RU" sz="1600" dirty="0"/>
            </a:br>
            <a:r>
              <a:rPr lang="en-US" sz="1600" dirty="0">
                <a:hlinkClick r:id="rId2"/>
              </a:rPr>
              <a:t>info@df-trading.ru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16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84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ЗДРАВСТВУЙТЕ!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638175" y="1319213"/>
            <a:ext cx="10858500" cy="48101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ООО «Моторинвест» – официальный дистрибьютор </a:t>
            </a:r>
            <a:r>
              <a:rPr lang="en-US" sz="1600" dirty="0"/>
              <a:t>Dongfeng</a:t>
            </a:r>
            <a:r>
              <a:rPr lang="ru-RU" sz="1600" dirty="0"/>
              <a:t> выражает Вам признательность за желание укреплять позиции Бренда на российском рынке.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Для полного и всестороннего рассмотрения Вашей заявки на открытие дилерского центра, просим Вас предоставить максимум информации, запрошенной в рамках шаблона заявки, а также всю ту информацию, которую Вы сочтёте нужным сообщить.</a:t>
            </a: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С уважением,</a:t>
            </a:r>
            <a:br>
              <a:rPr lang="ru-RU" sz="1600" dirty="0"/>
            </a:br>
            <a:r>
              <a:rPr lang="ru-RU" sz="1600" dirty="0"/>
              <a:t>отдел развития дилерской сети, ООО «Моторинвест»</a:t>
            </a:r>
            <a:br>
              <a:rPr lang="ru-RU" sz="1600" dirty="0"/>
            </a:br>
            <a:r>
              <a:rPr lang="en-US" sz="1600" dirty="0">
                <a:hlinkClick r:id="rId2"/>
              </a:rPr>
              <a:t>info@df-trading.ru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8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4598879" cy="385150"/>
          </a:xfrm>
        </p:spPr>
        <p:txBody>
          <a:bodyPr/>
          <a:lstStyle/>
          <a:p>
            <a:r>
              <a:rPr lang="ru-RU" dirty="0"/>
              <a:t>ОБЩАЯ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436712"/>
              </p:ext>
            </p:extLst>
          </p:nvPr>
        </p:nvGraphicFramePr>
        <p:xfrm>
          <a:off x="631826" y="1662244"/>
          <a:ext cx="1086484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ЮРИДИЧЕСКОЕ НАИМЕНОВАНИЕ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ЮРИДИЧЕСКИЙ АДРЕС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ИНН/ КПП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ОГРН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ФИО ГЕНЕРАЛЬНОГО ДИРЕКТОРА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6896" y="1325231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Информация о компании-заявителе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029947"/>
              </p:ext>
            </p:extLst>
          </p:nvPr>
        </p:nvGraphicFramePr>
        <p:xfrm>
          <a:off x="646896" y="4623483"/>
          <a:ext cx="10849779" cy="1650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71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8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5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ФИО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ДОЛЖНОСТЬ В КОМПАНИИ-ЗАЯВИТЕЛЕ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ТЕЛЕФОН</a:t>
                      </a: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АДРЕС ЭЛЕКТРОННОЙ ПОЧТЫ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9412" y="4276011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Контактное лицо по заявке</a:t>
            </a:r>
          </a:p>
        </p:txBody>
      </p:sp>
    </p:spTree>
    <p:extLst>
      <p:ext uri="{BB962C8B-B14F-4D97-AF65-F5344CB8AC3E}">
        <p14:creationId xmlns:p14="http://schemas.microsoft.com/office/powerpoint/2010/main" val="36204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2" y="386030"/>
            <a:ext cx="6078056" cy="385150"/>
          </a:xfrm>
        </p:spPr>
        <p:txBody>
          <a:bodyPr/>
          <a:lstStyle/>
          <a:p>
            <a:r>
              <a:rPr lang="ru-RU" dirty="0"/>
              <a:t>СТРУКТУРА СОБСТВЕННОСТИ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1809" y="1328178"/>
            <a:ext cx="6667629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/>
              <a:t>Пожалуйста, в свободной форме укажите полные ФИО и доли владения учредителей компании-заявителя, а также наименование, год основания  и профиль деятельности каждого юридического лица, аффилированного с компанией-заявителем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635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2" y="386030"/>
            <a:ext cx="4679562" cy="385150"/>
          </a:xfrm>
        </p:spPr>
        <p:txBody>
          <a:bodyPr/>
          <a:lstStyle/>
          <a:p>
            <a:r>
              <a:rPr lang="ru-RU" dirty="0"/>
              <a:t>ОПЫТ В АВТОБИЗНЕСЕ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286916"/>
              </p:ext>
            </p:extLst>
          </p:nvPr>
        </p:nvGraphicFramePr>
        <p:xfrm>
          <a:off x="638176" y="1319214"/>
          <a:ext cx="10858501" cy="49610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0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0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5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91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64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БРЕНД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ГОД ЗАКЛЮЧЕНИЯ ДОГОВОРА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ПРОДАЖ 2022 </a:t>
                      </a:r>
                      <a:r>
                        <a:rPr lang="ru-RU" sz="1200" b="0" i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(шт.)</a:t>
                      </a:r>
                      <a:endParaRPr lang="ru-RU" sz="1200" b="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 ПРОДАЖ 2023 </a:t>
                      </a:r>
                      <a:r>
                        <a:rPr lang="ru-RU" sz="1600" b="0" i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0" i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шт.)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ФОТО ФАСАДА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ФОТО ШОУРУМ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45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5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5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5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07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7091067" cy="385150"/>
          </a:xfrm>
        </p:spPr>
        <p:txBody>
          <a:bodyPr/>
          <a:lstStyle/>
          <a:p>
            <a:r>
              <a:rPr lang="ru-RU" dirty="0"/>
              <a:t>РАСПОЛОЖЕНИЕ ДИЛЕРОВ В ГОРОДЕ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98168" y="1323812"/>
            <a:ext cx="6198507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/>
              <a:t>Пожалуйста, разместите карту города с указанием мест размещения дилерских центров  и предлагаемого </a:t>
            </a:r>
            <a:r>
              <a:rPr lang="en-US" sz="1600" b="1" dirty="0"/>
              <a:t>Dongfeng </a:t>
            </a:r>
            <a:r>
              <a:rPr lang="ru-RU" sz="1600" b="1" dirty="0"/>
              <a:t>здания на карте города по аналогии с образцом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938"/>
          <a:stretch/>
        </p:blipFill>
        <p:spPr>
          <a:xfrm>
            <a:off x="718457" y="1330798"/>
            <a:ext cx="4579711" cy="4935531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513114" y="5039832"/>
            <a:ext cx="293914" cy="304800"/>
          </a:xfrm>
          <a:prstGeom prst="ellipse">
            <a:avLst/>
          </a:prstGeom>
          <a:solidFill>
            <a:srgbClr val="1B2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8" name="Овал 7"/>
          <p:cNvSpPr/>
          <p:nvPr/>
        </p:nvSpPr>
        <p:spPr>
          <a:xfrm>
            <a:off x="2191883" y="4279127"/>
            <a:ext cx="293914" cy="304800"/>
          </a:xfrm>
          <a:prstGeom prst="ellipse">
            <a:avLst/>
          </a:prstGeom>
          <a:solidFill>
            <a:srgbClr val="1B2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9" name="Овал 8"/>
          <p:cNvSpPr/>
          <p:nvPr/>
        </p:nvSpPr>
        <p:spPr>
          <a:xfrm>
            <a:off x="2786743" y="3517127"/>
            <a:ext cx="293914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298168" y="3944205"/>
            <a:ext cx="6642683" cy="1107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/>
              <a:t>1 – бренд «А»</a:t>
            </a:r>
          </a:p>
          <a:p>
            <a:r>
              <a:rPr lang="ru-RU" sz="1600" dirty="0"/>
              <a:t>2 – бренд «Б»</a:t>
            </a:r>
          </a:p>
          <a:p>
            <a:r>
              <a:rPr lang="ru-RU" sz="1600" dirty="0"/>
              <a:t>3 – предложение для </a:t>
            </a:r>
            <a:r>
              <a:rPr lang="en-US" sz="1600" dirty="0"/>
              <a:t>Dongfeng</a:t>
            </a:r>
            <a:r>
              <a:rPr lang="ru-RU" sz="1600" dirty="0"/>
              <a:t>, адрес 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9623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6580079" cy="385150"/>
          </a:xfrm>
        </p:spPr>
        <p:txBody>
          <a:bodyPr/>
          <a:lstStyle/>
          <a:p>
            <a:r>
              <a:rPr lang="ru-RU" dirty="0"/>
              <a:t>ИНФРАСТРУКТУРА ПРЕДЛАГАЕМОГО ЗДАНИЯ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06208"/>
              </p:ext>
            </p:extLst>
          </p:nvPr>
        </p:nvGraphicFramePr>
        <p:xfrm>
          <a:off x="638176" y="1332194"/>
          <a:ext cx="10858501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8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8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3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36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ФОРМАТ</a:t>
                      </a:r>
                    </a:p>
                    <a:p>
                      <a:pPr algn="ctr"/>
                      <a:r>
                        <a:rPr lang="ru-RU" sz="1600" b="0" i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0" i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постоянный/временный)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МОНОБРЕНД/ СОВМЕЩЕНИЕ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ШОУРУМА </a:t>
                      </a:r>
                      <a:r>
                        <a:rPr lang="en-US" sz="1600" b="1" i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DONGFENG</a:t>
                      </a:r>
                      <a:r>
                        <a:rPr lang="ru-RU" sz="1600" b="1" i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РАБОЧИХ ПОСТОВ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DONGFENG</a:t>
                      </a:r>
                      <a:r>
                        <a:rPr lang="ru-RU" sz="1600" b="1" i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ПЛАНИРУЕМАЯ</a:t>
                      </a:r>
                      <a:r>
                        <a:rPr lang="ru-RU" sz="16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ДАТА ОТКРЫТИЯ</a:t>
                      </a:r>
                      <a:endParaRPr lang="ru-R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71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Укажите,</a:t>
                      </a:r>
                      <a:r>
                        <a:rPr lang="ru-RU" sz="1600" baseline="0" dirty="0"/>
                        <a:t> пожалуйста, наименование брендов в случае совмещения</a:t>
                      </a:r>
                      <a:endParaRPr lang="ru-RU" sz="1600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_____ </a:t>
                      </a:r>
                      <a:r>
                        <a:rPr lang="ru-RU" dirty="0"/>
                        <a:t>м²</a:t>
                      </a:r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(месяц)</a:t>
                      </a:r>
                      <a:r>
                        <a:rPr lang="ru-RU" baseline="0" dirty="0"/>
                        <a:t> 20___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1B2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97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5378809" cy="385150"/>
          </a:xfrm>
        </p:spPr>
        <p:txBody>
          <a:bodyPr/>
          <a:lstStyle/>
          <a:p>
            <a:r>
              <a:rPr lang="ru-RU" dirty="0"/>
              <a:t>ГЕНЕРАЛЬНЫЙ ПЛАН ТЕРРИТОРИИ ДЦ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7140" y="1319213"/>
            <a:ext cx="6198507" cy="11074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/>
              <a:t>Пожалуйста, приложите схему с нанесением всех объектов, расположенных на предлагаемой территории, включая элементы наружной идентификации, ограждения и технические конструкции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2075112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4C44787-67DC-919E-0098-E379240C0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1" y="386030"/>
            <a:ext cx="6221491" cy="385150"/>
          </a:xfrm>
        </p:spPr>
        <p:txBody>
          <a:bodyPr/>
          <a:lstStyle/>
          <a:p>
            <a:r>
              <a:rPr lang="ru-RU" dirty="0"/>
              <a:t>ФОТОГРАФИИ ПРЕДЛАГАЕМОГО ДЦ СНАРУЖИ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1463" y="1389529"/>
            <a:ext cx="4688541" cy="2850776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77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502</Words>
  <Application>Microsoft Office PowerPoint</Application>
  <PresentationFormat>Широкоэкранный</PresentationFormat>
  <Paragraphs>75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Скулкин Артём</cp:lastModifiedBy>
  <cp:revision>5</cp:revision>
  <dcterms:created xsi:type="dcterms:W3CDTF">2022-09-19T10:10:43Z</dcterms:created>
  <dcterms:modified xsi:type="dcterms:W3CDTF">2024-09-05T13:55:42Z</dcterms:modified>
</cp:coreProperties>
</file>